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56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2B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034A5-4885-E546-C3F7-98AD79778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657969-1C22-D9D6-926D-B5370346DF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61ADBD-BA57-7586-4C40-828895B44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E-470A-4B39-B271-954AF3C224FF}" type="datetimeFigureOut">
              <a:rPr lang="es-PE" smtClean="0"/>
              <a:t>4/04/2024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8DAD3-FC6C-0833-EE12-43EA04FA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1AA3D5-C48C-94C5-4A01-0FADFA0EF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6808-417F-4C8F-917D-C34545DD22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355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97A80E-AEE0-F7B1-0A92-47D781C01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40469B-1DBB-2C7D-48BC-77397D1BB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6721D4-E227-D493-9001-D2F005F08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E-470A-4B39-B271-954AF3C224FF}" type="datetimeFigureOut">
              <a:rPr lang="es-PE" smtClean="0"/>
              <a:t>4/04/2024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1ED91F-EDE7-F28A-4BC1-98774723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31925F-A405-6C16-28A3-893FCF26F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6808-417F-4C8F-917D-C34545DD22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7878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20F605-BDA1-72B0-03E1-562A367F76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036B20C-A3DF-7385-93EE-F21E0EE9A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328A2A-9CBF-C435-7D92-3D13DF3AE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E-470A-4B39-B271-954AF3C224FF}" type="datetimeFigureOut">
              <a:rPr lang="es-PE" smtClean="0"/>
              <a:t>4/04/2024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377002-8F2B-FD0F-ACEE-9B211A4DD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BC055C-5590-6129-B8D9-8BF71D97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6808-417F-4C8F-917D-C34545DD22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851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4CFDA1-9F11-DC3B-BE90-AF4E3F5B3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578119-2803-4210-C579-89DD6D3AD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F46988-43FD-DDE1-939A-6F1AC29F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E-470A-4B39-B271-954AF3C224FF}" type="datetimeFigureOut">
              <a:rPr lang="es-PE" smtClean="0"/>
              <a:t>4/04/2024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812342-45E4-A93D-2DF1-1A7A23899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0CA175-646B-1649-E244-3425EE0EC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6808-417F-4C8F-917D-C34545DD22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7838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9246A-EAA4-19AF-D183-BB918E962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C060CC-F4B9-A401-CC15-B977C52ED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516531-A0F9-EAB6-8F4A-D698CFC78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E-470A-4B39-B271-954AF3C224FF}" type="datetimeFigureOut">
              <a:rPr lang="es-PE" smtClean="0"/>
              <a:t>4/04/2024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2C36F5-A990-1356-AA7F-421A2618E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BFF591-BB46-F136-B8A8-110F3EA99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6808-417F-4C8F-917D-C34545DD22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9462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5A8F7D-D11B-4DF7-7FCC-4E8EAB33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5E2ABB-CACA-BE59-505A-8830A5882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1FEA0BC-F0F3-4F9F-A759-432A88AC6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2A728B-EA9B-8697-F7FD-7145FCD17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E-470A-4B39-B271-954AF3C224FF}" type="datetimeFigureOut">
              <a:rPr lang="es-PE" smtClean="0"/>
              <a:t>4/04/2024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99BB21-6A21-98BC-468A-DBE224E68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C39F19-3E99-3697-5582-F3B4F22A1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6808-417F-4C8F-917D-C34545DD22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701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DC2935-3A91-26C4-7BD6-14F9D141F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B0D6F5-3D2A-D88C-DEDC-EB6F39FCE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094FFF-3F7E-01DA-B426-E17CA17AC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CDCAD56-76E7-0FC7-64E6-2752A7776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960E59-F33A-04B7-52E7-9DE5952D40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B80A0D2-F382-F59F-4590-59DA40B6C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E-470A-4B39-B271-954AF3C224FF}" type="datetimeFigureOut">
              <a:rPr lang="es-PE" smtClean="0"/>
              <a:t>4/04/2024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2C73060-CB32-C865-ADA1-BDD04C41A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14902D2-436C-39EB-65AF-90E2121D5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6808-417F-4C8F-917D-C34545DD22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5540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1112F-7E51-9617-992F-B51013804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98E5089-6ED9-224C-BA0B-8DB4F0BA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E-470A-4B39-B271-954AF3C224FF}" type="datetimeFigureOut">
              <a:rPr lang="es-PE" smtClean="0"/>
              <a:t>4/04/2024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0D89677-4095-F374-0F84-DBDE2B862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7E7627C-ED02-2419-7631-93536C09F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6808-417F-4C8F-917D-C34545DD22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8557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22CCBA-B9EF-4848-5565-F30F758B1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E-470A-4B39-B271-954AF3C224FF}" type="datetimeFigureOut">
              <a:rPr lang="es-PE" smtClean="0"/>
              <a:t>4/04/2024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C13E9E-6C66-95AA-A471-B20C71D04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3662394-2A17-0BF7-9086-189696A5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6808-417F-4C8F-917D-C34545DD22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5838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9AD1E8-68A1-D331-C9B3-FC3456102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20165B-FFFD-F685-6AFF-D2B5EE58C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E0A52B-78ED-27BC-BF15-7B76C9498B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D02ACE-6569-AA51-5391-70A664F5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E-470A-4B39-B271-954AF3C224FF}" type="datetimeFigureOut">
              <a:rPr lang="es-PE" smtClean="0"/>
              <a:t>4/04/2024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224189-5C24-5279-5551-A57185BEB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A3E383-F6BA-CC4F-6F76-4C40C84D7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6808-417F-4C8F-917D-C34545DD22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120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C62D8-9151-7126-D2C8-B2E503A0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55960C7-7C4C-FB33-FB2B-BED331ADD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75E80B-5CCB-2C23-5477-CE9C2C3C2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ED7421-01F5-704D-8000-95BC38D1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6BCE-470A-4B39-B271-954AF3C224FF}" type="datetimeFigureOut">
              <a:rPr lang="es-PE" smtClean="0"/>
              <a:t>4/04/2024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C79369-D423-CE91-92E4-3DA4AEB5D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8D3A3F-1E61-0BB0-7A40-32E27D30C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6808-417F-4C8F-917D-C34545DD22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56598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057970-4E90-B303-509D-3F57FFA86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33292D-AA1F-B416-41D3-9B6C19FE0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873205-F648-79D7-E01B-8B6CD93EA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56BCE-470A-4B39-B271-954AF3C224FF}" type="datetimeFigureOut">
              <a:rPr lang="es-PE" smtClean="0"/>
              <a:t>4/04/2024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92C6BC-B326-5B25-867C-D6CC44BFED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9B6D4A-CDD8-93D3-C4F0-967E3CA3B8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86808-417F-4C8F-917D-C34545DD22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7796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5814645" y="1031631"/>
            <a:ext cx="60644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  <a:latin typeface="Agency FB" panose="020B0503020202020204" pitchFamily="34" charset="0"/>
              </a:rPr>
              <a:t>DEVELOPING LEADERSHIP SKILLS</a:t>
            </a:r>
          </a:p>
          <a:p>
            <a:pPr algn="ctr"/>
            <a:r>
              <a:rPr lang="es-MX" sz="3600" b="1" dirty="0" smtClean="0">
                <a:solidFill>
                  <a:schemeClr val="bg1"/>
                </a:solidFill>
                <a:latin typeface="Agency FB" panose="020B0503020202020204" pitchFamily="34" charset="0"/>
              </a:rPr>
              <a:t>IN PERUVIAN HIGH SCHOOL STUDENTS</a:t>
            </a:r>
            <a:endParaRPr lang="es-PE" sz="36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932984" y="5158154"/>
            <a:ext cx="25058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Dr. César Morales C.</a:t>
            </a:r>
          </a:p>
          <a:p>
            <a:pPr algn="ctr"/>
            <a:r>
              <a:rPr lang="es-MX" sz="16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COLEGIO SAN ANDRÉS, Lima-Perú</a:t>
            </a:r>
            <a:endParaRPr lang="es-PE" sz="16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100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" y="-5080"/>
            <a:ext cx="12182982" cy="686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19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5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621" y="-10511"/>
            <a:ext cx="7872248" cy="688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050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48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831" y="667116"/>
            <a:ext cx="8815754" cy="578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73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81E563FA-B14E-2F2E-1A2B-5A83B4E7AF3B}"/>
              </a:ext>
            </a:extLst>
          </p:cNvPr>
          <p:cNvSpPr txBox="1"/>
          <p:nvPr/>
        </p:nvSpPr>
        <p:spPr>
          <a:xfrm>
            <a:off x="3305812" y="157163"/>
            <a:ext cx="55803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2000" b="1" dirty="0">
                <a:solidFill>
                  <a:schemeClr val="bg1"/>
                </a:solidFill>
                <a:latin typeface="Agency FB" panose="020B0503020202020204" pitchFamily="34" charset="0"/>
              </a:rPr>
              <a:t>ACTION RESEARCH GRANTS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effectLst/>
                <a:latin typeface="Agency FB" panose="020B0503020202020204" pitchFamily="34" charset="0"/>
                <a:ea typeface="Arial" panose="020B0604020202020204" pitchFamily="34" charset="0"/>
              </a:rPr>
              <a:t>Developing Leadership Skills in Peruvian High School Students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Agency FB" panose="020B0503020202020204" pitchFamily="34" charset="0"/>
              </a:rPr>
              <a:t>Researcher: Cesar Morales</a:t>
            </a:r>
            <a:endParaRPr lang="es-PE" sz="2000" b="1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F745993-4162-E6E7-2293-2978EA35DFC1}"/>
              </a:ext>
            </a:extLst>
          </p:cNvPr>
          <p:cNvSpPr txBox="1"/>
          <p:nvPr/>
        </p:nvSpPr>
        <p:spPr>
          <a:xfrm>
            <a:off x="854958" y="203329"/>
            <a:ext cx="161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>
                <a:solidFill>
                  <a:schemeClr val="bg1"/>
                </a:solidFill>
                <a:latin typeface="Agency FB" panose="020B0503020202020204" pitchFamily="34" charset="0"/>
              </a:rPr>
              <a:t>BACKGROUND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9B31CDD-C4E4-D0CD-1CE6-A95772E4A631}"/>
              </a:ext>
            </a:extLst>
          </p:cNvPr>
          <p:cNvSpPr txBox="1"/>
          <p:nvPr/>
        </p:nvSpPr>
        <p:spPr>
          <a:xfrm>
            <a:off x="4831870" y="1269161"/>
            <a:ext cx="2528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>
                <a:solidFill>
                  <a:schemeClr val="bg1"/>
                </a:solidFill>
                <a:latin typeface="Agency FB" panose="020B0503020202020204" pitchFamily="34" charset="0"/>
              </a:rPr>
              <a:t>RESEARCH QUESTIONS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2DD64DD-74A1-C615-E1FF-C3C6F3464F89}"/>
              </a:ext>
            </a:extLst>
          </p:cNvPr>
          <p:cNvSpPr txBox="1"/>
          <p:nvPr/>
        </p:nvSpPr>
        <p:spPr>
          <a:xfrm>
            <a:off x="9874782" y="203329"/>
            <a:ext cx="1462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>
                <a:solidFill>
                  <a:schemeClr val="bg1"/>
                </a:solidFill>
                <a:latin typeface="Agency FB" panose="020B0503020202020204" pitchFamily="34" charset="0"/>
              </a:rPr>
              <a:t>DATA TOOLS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AA43395-307A-3837-B4B1-899AECDBDB5F}"/>
              </a:ext>
            </a:extLst>
          </p:cNvPr>
          <p:cNvSpPr txBox="1"/>
          <p:nvPr/>
        </p:nvSpPr>
        <p:spPr>
          <a:xfrm>
            <a:off x="742950" y="3681412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>
                <a:solidFill>
                  <a:schemeClr val="bg1"/>
                </a:solidFill>
                <a:latin typeface="Agency FB" panose="020B0503020202020204" pitchFamily="34" charset="0"/>
              </a:rPr>
              <a:t>FINDINGS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EDC497F-A8C5-4EED-4BCD-A1204041CE35}"/>
              </a:ext>
            </a:extLst>
          </p:cNvPr>
          <p:cNvSpPr txBox="1"/>
          <p:nvPr/>
        </p:nvSpPr>
        <p:spPr>
          <a:xfrm>
            <a:off x="5263078" y="4143077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>
                <a:solidFill>
                  <a:schemeClr val="bg1"/>
                </a:solidFill>
                <a:latin typeface="Agency FB" panose="020B0503020202020204" pitchFamily="34" charset="0"/>
              </a:rPr>
              <a:t>CONCLUSIONS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84F4C63-FE1E-9552-D832-F4B95758D31B}"/>
              </a:ext>
            </a:extLst>
          </p:cNvPr>
          <p:cNvSpPr txBox="1"/>
          <p:nvPr/>
        </p:nvSpPr>
        <p:spPr>
          <a:xfrm>
            <a:off x="10062333" y="2791149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>
                <a:solidFill>
                  <a:schemeClr val="bg1"/>
                </a:solidFill>
                <a:latin typeface="Agency FB" panose="020B0503020202020204" pitchFamily="34" charset="0"/>
              </a:rPr>
              <a:t>ACTIONS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890EC60A-88B5-D901-7DE9-AB76847862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141" y="397525"/>
            <a:ext cx="2691101" cy="2691101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CA2F1A88-6150-FDDD-F69B-11F9812634DF}"/>
              </a:ext>
            </a:extLst>
          </p:cNvPr>
          <p:cNvSpPr txBox="1"/>
          <p:nvPr/>
        </p:nvSpPr>
        <p:spPr>
          <a:xfrm>
            <a:off x="9782955" y="1104824"/>
            <a:ext cx="18270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>
                <a:latin typeface="Agency FB" panose="020B0503020202020204" pitchFamily="34" charset="0"/>
              </a:rPr>
              <a:t>- Focus groups with </a:t>
            </a:r>
          </a:p>
          <a:p>
            <a:r>
              <a:rPr lang="es-PE" b="1" dirty="0">
                <a:latin typeface="Agency FB" panose="020B0503020202020204" pitchFamily="34" charset="0"/>
              </a:rPr>
              <a:t>students</a:t>
            </a:r>
          </a:p>
          <a:p>
            <a:r>
              <a:rPr lang="es-PE" b="1" dirty="0">
                <a:latin typeface="Agency FB" panose="020B0503020202020204" pitchFamily="34" charset="0"/>
              </a:rPr>
              <a:t>- Interviews with </a:t>
            </a:r>
          </a:p>
          <a:p>
            <a:r>
              <a:rPr lang="es-PE" b="1" dirty="0">
                <a:latin typeface="Agency FB" panose="020B0503020202020204" pitchFamily="34" charset="0"/>
              </a:rPr>
              <a:t>teachers</a:t>
            </a:r>
          </a:p>
          <a:p>
            <a:r>
              <a:rPr lang="es-PE" b="1" dirty="0">
                <a:latin typeface="Agency FB" panose="020B0503020202020204" pitchFamily="34" charset="0"/>
              </a:rPr>
              <a:t>- Journal reflection</a:t>
            </a: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5B04C0BE-1EF7-D6A8-5FC4-C0B7016A90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125">
            <a:off x="-124967" y="4016624"/>
            <a:ext cx="4137093" cy="2834289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EC49841F-B43A-2648-4565-9492A349F1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813" y="1675961"/>
            <a:ext cx="5305566" cy="2825331"/>
          </a:xfrm>
          <a:prstGeom prst="rect">
            <a:avLst/>
          </a:prstGeom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D2676C0C-5D8E-BC97-31FC-B66D6A0B93E6}"/>
              </a:ext>
            </a:extLst>
          </p:cNvPr>
          <p:cNvSpPr txBox="1"/>
          <p:nvPr/>
        </p:nvSpPr>
        <p:spPr>
          <a:xfrm rot="21399851">
            <a:off x="3712451" y="1894936"/>
            <a:ext cx="43539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b="1" dirty="0">
                <a:latin typeface="Agency FB" panose="020B0503020202020204" pitchFamily="34" charset="0"/>
              </a:rPr>
              <a:t>What do senior students in Peruvian high schools currently think about leadership?</a:t>
            </a:r>
          </a:p>
          <a:p>
            <a:pPr marL="342900" indent="-342900">
              <a:buAutoNum type="arabicPeriod"/>
            </a:pPr>
            <a:r>
              <a:rPr lang="en-GB" b="1" dirty="0">
                <a:latin typeface="Agency FB" panose="020B0503020202020204" pitchFamily="34" charset="0"/>
              </a:rPr>
              <a:t>In what ways do the perceptions of leadership </a:t>
            </a:r>
          </a:p>
          <a:p>
            <a:r>
              <a:rPr lang="en-GB" b="1" dirty="0">
                <a:latin typeface="Agency FB" panose="020B0503020202020204" pitchFamily="34" charset="0"/>
              </a:rPr>
              <a:t>       among senior students differ or resemble those</a:t>
            </a:r>
          </a:p>
          <a:p>
            <a:r>
              <a:rPr lang="en-GB" b="1" dirty="0">
                <a:latin typeface="Agency FB" panose="020B0503020202020204" pitchFamily="34" charset="0"/>
              </a:rPr>
              <a:t>        held by their teachers?</a:t>
            </a:r>
          </a:p>
          <a:p>
            <a:pPr marL="342900" indent="-342900">
              <a:buAutoNum type="arabicPeriod" startAt="3"/>
            </a:pPr>
            <a:r>
              <a:rPr lang="en-GB" b="1" dirty="0">
                <a:latin typeface="Agency FB" panose="020B0503020202020204" pitchFamily="34" charset="0"/>
              </a:rPr>
              <a:t>What components should be included into a</a:t>
            </a:r>
          </a:p>
          <a:p>
            <a:r>
              <a:rPr lang="en-GB" b="1" dirty="0">
                <a:latin typeface="Agency FB" panose="020B0503020202020204" pitchFamily="34" charset="0"/>
              </a:rPr>
              <a:t>        leadership program designed for Peruvian </a:t>
            </a:r>
          </a:p>
          <a:p>
            <a:r>
              <a:rPr lang="en-GB" b="1" dirty="0">
                <a:latin typeface="Agency FB" panose="020B0503020202020204" pitchFamily="34" charset="0"/>
              </a:rPr>
              <a:t>        high school senior students?</a:t>
            </a:r>
          </a:p>
          <a:p>
            <a:endParaRPr lang="es-PE" b="1" dirty="0">
              <a:latin typeface="Agency FB" panose="020B0503020202020204" pitchFamily="3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B80C5F5-E1BD-681C-8B1E-C914DA972EFC}"/>
              </a:ext>
            </a:extLst>
          </p:cNvPr>
          <p:cNvSpPr txBox="1"/>
          <p:nvPr/>
        </p:nvSpPr>
        <p:spPr>
          <a:xfrm>
            <a:off x="269312" y="4314853"/>
            <a:ext cx="34996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>
                <a:latin typeface="Agency FB" panose="020B0503020202020204" pitchFamily="34" charset="0"/>
              </a:rPr>
              <a:t>- Effective leadership is posible in Peru.</a:t>
            </a:r>
          </a:p>
          <a:p>
            <a:r>
              <a:rPr lang="es-PE" b="1" dirty="0">
                <a:latin typeface="Agency FB" panose="020B0503020202020204" pitchFamily="34" charset="0"/>
              </a:rPr>
              <a:t>- Students showed more hope in the </a:t>
            </a:r>
          </a:p>
          <a:p>
            <a:r>
              <a:rPr lang="es-PE" b="1" dirty="0">
                <a:latin typeface="Agency FB" panose="020B0503020202020204" pitchFamily="34" charset="0"/>
              </a:rPr>
              <a:t>future than teachers.</a:t>
            </a:r>
          </a:p>
          <a:p>
            <a:r>
              <a:rPr lang="es-PE" b="1" dirty="0">
                <a:latin typeface="Agency FB" panose="020B0503020202020204" pitchFamily="34" charset="0"/>
              </a:rPr>
              <a:t>- Integrity and honesty are two main</a:t>
            </a:r>
          </a:p>
          <a:p>
            <a:r>
              <a:rPr lang="es-PE" b="1" dirty="0">
                <a:latin typeface="Agency FB" panose="020B0503020202020204" pitchFamily="34" charset="0"/>
              </a:rPr>
              <a:t>characteristics of good leaders.</a:t>
            </a:r>
          </a:p>
          <a:p>
            <a:r>
              <a:rPr lang="es-PE" b="1" dirty="0">
                <a:latin typeface="Agency FB" panose="020B0503020202020204" pitchFamily="34" charset="0"/>
              </a:rPr>
              <a:t>- </a:t>
            </a:r>
            <a:r>
              <a:rPr lang="en-GB" b="1" dirty="0">
                <a:latin typeface="Agency FB" panose="020B0503020202020204" pitchFamily="34" charset="0"/>
              </a:rPr>
              <a:t>While students demand more freedom to</a:t>
            </a:r>
          </a:p>
          <a:p>
            <a:r>
              <a:rPr lang="en-GB" b="1" dirty="0">
                <a:latin typeface="Agency FB" panose="020B0503020202020204" pitchFamily="34" charset="0"/>
              </a:rPr>
              <a:t>make decisions, teachers want more</a:t>
            </a:r>
          </a:p>
          <a:p>
            <a:r>
              <a:rPr lang="en-GB" b="1" dirty="0">
                <a:latin typeface="Agency FB" panose="020B0503020202020204" pitchFamily="34" charset="0"/>
              </a:rPr>
              <a:t>control over students’ decisions.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6E4D2869-3E23-0F80-AABD-CACE8B59417F}"/>
              </a:ext>
            </a:extLst>
          </p:cNvPr>
          <p:cNvSpPr/>
          <p:nvPr/>
        </p:nvSpPr>
        <p:spPr>
          <a:xfrm>
            <a:off x="4352925" y="4540919"/>
            <a:ext cx="3486150" cy="1993071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b="1" dirty="0">
                <a:solidFill>
                  <a:schemeClr val="tx1"/>
                </a:solidFill>
                <a:latin typeface="Agency FB" panose="020B0503020202020204" pitchFamily="34" charset="0"/>
              </a:rPr>
              <a:t>- Leadership is important for a country.</a:t>
            </a:r>
          </a:p>
          <a:p>
            <a:r>
              <a:rPr lang="en-GB" b="1" dirty="0">
                <a:solidFill>
                  <a:schemeClr val="tx1"/>
                </a:solidFill>
                <a:latin typeface="Agency FB" panose="020B0503020202020204" pitchFamily="34" charset="0"/>
              </a:rPr>
              <a:t>- Students expect a future with greater</a:t>
            </a:r>
          </a:p>
          <a:p>
            <a:r>
              <a:rPr lang="en-GB" b="1" dirty="0">
                <a:solidFill>
                  <a:schemeClr val="tx1"/>
                </a:solidFill>
                <a:latin typeface="Agency FB" panose="020B0503020202020204" pitchFamily="34" charset="0"/>
              </a:rPr>
              <a:t>hope than teachers. Teachers play a main</a:t>
            </a:r>
          </a:p>
          <a:p>
            <a:r>
              <a:rPr lang="en-GB" b="1" dirty="0">
                <a:solidFill>
                  <a:schemeClr val="tx1"/>
                </a:solidFill>
                <a:latin typeface="Agency FB" panose="020B0503020202020204" pitchFamily="34" charset="0"/>
              </a:rPr>
              <a:t>role building students’ dreams.</a:t>
            </a:r>
          </a:p>
          <a:p>
            <a:r>
              <a:rPr lang="es-PE" b="1" dirty="0">
                <a:solidFill>
                  <a:schemeClr val="tx1"/>
                </a:solidFill>
                <a:latin typeface="Agency FB" panose="020B0503020202020204" pitchFamily="34" charset="0"/>
              </a:rPr>
              <a:t>- </a:t>
            </a:r>
            <a:r>
              <a:rPr lang="en-GB" b="1" dirty="0">
                <a:solidFill>
                  <a:schemeClr val="tx1"/>
                </a:solidFill>
                <a:latin typeface="Agency FB" panose="020B0503020202020204" pitchFamily="34" charset="0"/>
              </a:rPr>
              <a:t>Developing leadership skills in students</a:t>
            </a:r>
          </a:p>
          <a:p>
            <a:r>
              <a:rPr lang="en-GB" b="1" dirty="0">
                <a:solidFill>
                  <a:schemeClr val="tx1"/>
                </a:solidFill>
                <a:latin typeface="Agency FB" panose="020B0503020202020204" pitchFamily="34" charset="0"/>
              </a:rPr>
              <a:t>demands intentional commitment of the school and its authorities.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1C9E3D89-0EF7-5A09-7CE5-2689FC1F94EB}"/>
              </a:ext>
            </a:extLst>
          </p:cNvPr>
          <p:cNvSpPr/>
          <p:nvPr/>
        </p:nvSpPr>
        <p:spPr>
          <a:xfrm>
            <a:off x="8472992" y="3252815"/>
            <a:ext cx="3602335" cy="161540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  <a:latin typeface="Agency FB" panose="020B0503020202020204" pitchFamily="34" charset="0"/>
              </a:rPr>
              <a:t>- A leadership development program for teenagers is necessary.</a:t>
            </a:r>
          </a:p>
          <a:p>
            <a:r>
              <a:rPr lang="en-GB" b="1" dirty="0">
                <a:solidFill>
                  <a:schemeClr val="tx1"/>
                </a:solidFill>
                <a:latin typeface="Agency FB" panose="020B0503020202020204" pitchFamily="34" charset="0"/>
              </a:rPr>
              <a:t>- This program should focus on developing practical skills (public speaking, teamwork, etc.) more than theoretical knowledge.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7D273F09-4825-F144-C2E6-36ADF1094238}"/>
              </a:ext>
            </a:extLst>
          </p:cNvPr>
          <p:cNvSpPr/>
          <p:nvPr/>
        </p:nvSpPr>
        <p:spPr>
          <a:xfrm>
            <a:off x="255059" y="791201"/>
            <a:ext cx="2912367" cy="2553079"/>
          </a:xfrm>
          <a:prstGeom prst="rect">
            <a:avLst/>
          </a:prstGeom>
          <a:solidFill>
            <a:srgbClr val="DD2BC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  <a:latin typeface="Agency FB" panose="020B0503020202020204" pitchFamily="34" charset="0"/>
              </a:rPr>
              <a:t>- There is a lack of trust in Peruvian leaders and there are no models to follow.</a:t>
            </a:r>
          </a:p>
          <a:p>
            <a:r>
              <a:rPr lang="en-GB" b="1" dirty="0">
                <a:solidFill>
                  <a:schemeClr val="tx1"/>
                </a:solidFill>
                <a:latin typeface="Agency FB" panose="020B0503020202020204" pitchFamily="34" charset="0"/>
              </a:rPr>
              <a:t>- New leaders should be prepared for future, but what students think about leadership and about what leaders need?</a:t>
            </a:r>
          </a:p>
          <a:p>
            <a:r>
              <a:rPr lang="en-GB" b="1" dirty="0">
                <a:solidFill>
                  <a:schemeClr val="tx1"/>
                </a:solidFill>
                <a:latin typeface="Agency FB" panose="020B0503020202020204" pitchFamily="34" charset="0"/>
              </a:rPr>
              <a:t>- Do students and their teachers think the same about this topic?</a:t>
            </a:r>
          </a:p>
        </p:txBody>
      </p:sp>
    </p:spTree>
    <p:extLst>
      <p:ext uri="{BB962C8B-B14F-4D97-AF65-F5344CB8AC3E}">
        <p14:creationId xmlns:p14="http://schemas.microsoft.com/office/powerpoint/2010/main" val="272134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329C0283554F42AA486254FC0B15D8" ma:contentTypeVersion="16" ma:contentTypeDescription="Create a new document." ma:contentTypeScope="" ma:versionID="1ce7fe7a128bebef3e6d48b178e23fd0">
  <xsd:schema xmlns:xsd="http://www.w3.org/2001/XMLSchema" xmlns:xs="http://www.w3.org/2001/XMLSchema" xmlns:p="http://schemas.microsoft.com/office/2006/metadata/properties" xmlns:ns2="02bd22d1-0015-4941-95bf-938f1a9c93c2" xmlns:ns3="2b15f62c-6688-4cca-99c5-0bbc96742604" targetNamespace="http://schemas.microsoft.com/office/2006/metadata/properties" ma:root="true" ma:fieldsID="b61d040b95dc813fd541c07b0b712c9d" ns2:_="" ns3:_="">
    <xsd:import namespace="02bd22d1-0015-4941-95bf-938f1a9c93c2"/>
    <xsd:import namespace="2b15f62c-6688-4cca-99c5-0bbc967426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UPDATED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bd22d1-0015-4941-95bf-938f1a9c93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d8b47c1-f241-41f3-8d01-b95036d9ee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UPDATED" ma:index="22" nillable="true" ma:displayName="UPDATED" ma:default="1" ma:format="Dropdown" ma:internalName="UPDATED">
      <xsd:simpleType>
        <xsd:restriction base="dms:Boolea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15f62c-6688-4cca-99c5-0bbc9674260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da011b0-d48f-4d56-ade8-b56530ade33f}" ma:internalName="TaxCatchAll" ma:showField="CatchAllData" ma:web="2b15f62c-6688-4cca-99c5-0bbc967426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2bd22d1-0015-4941-95bf-938f1a9c93c2">
      <Terms xmlns="http://schemas.microsoft.com/office/infopath/2007/PartnerControls"/>
    </lcf76f155ced4ddcb4097134ff3c332f>
    <UPDATED xmlns="02bd22d1-0015-4941-95bf-938f1a9c93c2">true</UPDATED>
    <TaxCatchAll xmlns="2b15f62c-6688-4cca-99c5-0bbc96742604" xsi:nil="true"/>
  </documentManagement>
</p:properties>
</file>

<file path=customXml/itemProps1.xml><?xml version="1.0" encoding="utf-8"?>
<ds:datastoreItem xmlns:ds="http://schemas.openxmlformats.org/officeDocument/2006/customXml" ds:itemID="{AA5A7912-06F9-426E-98EF-D74200C431C5}"/>
</file>

<file path=customXml/itemProps2.xml><?xml version="1.0" encoding="utf-8"?>
<ds:datastoreItem xmlns:ds="http://schemas.openxmlformats.org/officeDocument/2006/customXml" ds:itemID="{A45D9048-F5F9-4714-8D8B-40CC5852FE01}"/>
</file>

<file path=customXml/itemProps3.xml><?xml version="1.0" encoding="utf-8"?>
<ds:datastoreItem xmlns:ds="http://schemas.openxmlformats.org/officeDocument/2006/customXml" ds:itemID="{01045FD4-8588-46AA-B7A7-2D0B296481B5}"/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287</Words>
  <Application>Microsoft Office PowerPoint</Application>
  <PresentationFormat>Panorámica</PresentationFormat>
  <Paragraphs>44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Agency FB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colegio san andres</dc:creator>
  <cp:lastModifiedBy>Cesar Adriano Morales Campos</cp:lastModifiedBy>
  <cp:revision>6</cp:revision>
  <dcterms:created xsi:type="dcterms:W3CDTF">2024-01-08T02:02:50Z</dcterms:created>
  <dcterms:modified xsi:type="dcterms:W3CDTF">2024-04-04T18:26:25Z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0x010100DA329C0283554F42AA486254FC0B15D8</vt:lpwstr>
  </property>
</Properties>
</file>